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34D15E-DCAD-4081-A2B3-A24DD562D202}">
  <a:tblStyle styleId="{6B34D15E-DCAD-4081-A2B3-A24DD562D2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7cf1987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7cf1987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7cf1987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7cf1987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7cf198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7cf198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7cf1987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7cf1987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7cf1987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47cf1987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7cf1987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7cf1987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7cf1987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7cf1987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7cf1987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7cf198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7cf1987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7cf1987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7cf1987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7cf1987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7cf1987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7cf1987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7cf198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7cf198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7cf1987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7cf1987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5100d9cc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5100d9c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5100d9cc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5100d9cc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intuitive...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5100d9c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5100d9c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100d9c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100d9c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7cf198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7cf198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5100d9c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5100d9c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5100d9cc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5100d9cc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100d9c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100d9c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100d9c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100d9c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7cf198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7cf198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5100d9c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5100d9c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100d9cc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100d9c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7cf1987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7cf198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100d9cc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100d9cc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100d9cc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100d9c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100d9cc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100d9cc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5100d9cc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5100d9cc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5100d9cc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5100d9cc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5100d9cc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5100d9cc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5100d9cc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5100d9cc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7cf1987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7cf1987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100d9cc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100d9cc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7cf1987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7cf1987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7cf1987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7cf1987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517a9f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517a9f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517a9f4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517a9f4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7cf198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7cf198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7cf198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7cf198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7cf1987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7cf1987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7cf1987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7cf1987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enough information for a computer to execute this algorithm?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7cf1987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7cf1987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terminating condition. Computers don’t have common-sense.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lato.stanford.edu/entries/turing-machine/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bit.ly/DS4LAW_1" TargetMode="External"/><Relationship Id="rId4" Type="http://schemas.openxmlformats.org/officeDocument/2006/relationships/hyperlink" Target="https://jupyter.org/tr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eachyourselfcs.com/" TargetMode="External"/><Relationship Id="rId4" Type="http://schemas.openxmlformats.org/officeDocument/2006/relationships/hyperlink" Target="https://www.edx.org/course/introduction-to-computer-science-and-programming-using-python-0?source=aw&amp;awc=6798_1553586944_7a2f69b5de707d760ef86e9ef6da9170" TargetMode="External"/><Relationship Id="rId5" Type="http://schemas.openxmlformats.org/officeDocument/2006/relationships/hyperlink" Target="https://www.udemy.com/python-the-complete-python-developer-course/?ranMID=39197&amp;ranEAID=TnL5HPStwNw&amp;ranSiteID=TnL5HPStwNw-WrfQgyPj2SU5YGXpSz80fQ&amp;LSNPUBID=TnL5HPStwNw" TargetMode="External"/><Relationship Id="rId6" Type="http://schemas.openxmlformats.org/officeDocument/2006/relationships/hyperlink" Target="https://www.datacamp.com/" TargetMode="External"/><Relationship Id="rId7" Type="http://schemas.openxmlformats.org/officeDocument/2006/relationships/hyperlink" Target="https://www.amazon.com/Data-Science-Scratch-Principles-Python/dp/149190142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oxfordlearnersdictionaries.com/definition/english/algorithm" TargetMode="External"/><Relationship Id="rId4" Type="http://schemas.openxmlformats.org/officeDocument/2006/relationships/hyperlink" Target="https://ieet.org/index.php/IEET2/more/danaher2015080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26150"/>
            <a:ext cx="85206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DS4LAW</a:t>
            </a:r>
            <a:endParaRPr sz="36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078150" y="2752300"/>
            <a:ext cx="298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Kody Moodley, PhD.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0" y="4152875"/>
            <a:ext cx="2631759" cy="8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16850" y="1993675"/>
            <a:ext cx="5310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Workshop</a:t>
            </a:r>
            <a:r>
              <a:rPr lang="en" sz="2400"/>
              <a:t> 1: </a:t>
            </a:r>
            <a:r>
              <a:rPr lang="en" sz="2400">
                <a:solidFill>
                  <a:schemeClr val="dk1"/>
                </a:solidFill>
              </a:rPr>
              <a:t>Algorithms (foundations)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8" name="Google Shape;58;p13"/>
          <p:cNvSpPr txBox="1"/>
          <p:nvPr/>
        </p:nvSpPr>
        <p:spPr>
          <a:xfrm>
            <a:off x="656700" y="3451388"/>
            <a:ext cx="7830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Faculty of Law &amp; The Institute of Data Science @ Maastricht University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734750" y="2245800"/>
            <a:ext cx="56745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in Computer Science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864150" y="1449475"/>
            <a:ext cx="17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1B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425" y="0"/>
            <a:ext cx="92382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3542025" y="0"/>
            <a:ext cx="47430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Route finding algorithms</a:t>
            </a:r>
            <a:endParaRPr b="1" sz="3000"/>
          </a:p>
        </p:txBody>
      </p:sp>
      <p:sp>
        <p:nvSpPr>
          <p:cNvPr id="141" name="Google Shape;141;p24"/>
          <p:cNvSpPr/>
          <p:nvPr/>
        </p:nvSpPr>
        <p:spPr>
          <a:xfrm>
            <a:off x="4989600" y="832125"/>
            <a:ext cx="3411000" cy="355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790550"/>
            <a:ext cx="3140049" cy="2352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/>
          <p:nvPr/>
        </p:nvCxnSpPr>
        <p:spPr>
          <a:xfrm>
            <a:off x="3426550" y="1155500"/>
            <a:ext cx="2864400" cy="15555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  <p:sp>
        <p:nvSpPr>
          <p:cNvPr id="151" name="Google Shape;151;p25"/>
          <p:cNvSpPr txBox="1"/>
          <p:nvPr/>
        </p:nvSpPr>
        <p:spPr>
          <a:xfrm>
            <a:off x="6221575" y="-7825"/>
            <a:ext cx="2856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Audio &amp; Video compression algorithms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52" name="Google Shape;152;p25"/>
          <p:cNvCxnSpPr/>
          <p:nvPr/>
        </p:nvCxnSpPr>
        <p:spPr>
          <a:xfrm rot="10800000">
            <a:off x="3203275" y="100700"/>
            <a:ext cx="3318600" cy="20712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9180000" dist="95250">
              <a:srgbClr val="000000">
                <a:alpha val="88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6"/>
          <p:cNvCxnSpPr/>
          <p:nvPr/>
        </p:nvCxnSpPr>
        <p:spPr>
          <a:xfrm rot="10800000">
            <a:off x="415775" y="1517275"/>
            <a:ext cx="1301400" cy="10011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1" name="Google Shape;161;p26"/>
          <p:cNvCxnSpPr/>
          <p:nvPr/>
        </p:nvCxnSpPr>
        <p:spPr>
          <a:xfrm flipH="1" rot="10800000">
            <a:off x="4841725" y="2741550"/>
            <a:ext cx="2026500" cy="2613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61651" cy="96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>
            <a:off x="1239775" y="260850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4" name="Google Shape;164;p26"/>
          <p:cNvCxnSpPr/>
          <p:nvPr/>
        </p:nvCxnSpPr>
        <p:spPr>
          <a:xfrm>
            <a:off x="1061075" y="69327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5" name="Google Shape;165;p26"/>
          <p:cNvCxnSpPr/>
          <p:nvPr/>
        </p:nvCxnSpPr>
        <p:spPr>
          <a:xfrm>
            <a:off x="915450" y="1071625"/>
            <a:ext cx="1940400" cy="6084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6" name="Google Shape;166;p26"/>
          <p:cNvCxnSpPr/>
          <p:nvPr/>
        </p:nvCxnSpPr>
        <p:spPr>
          <a:xfrm flipH="1">
            <a:off x="1855750" y="2764775"/>
            <a:ext cx="1201200" cy="3387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000" y="6549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6421775" y="262325"/>
            <a:ext cx="26520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Optimisation &amp; scheduling algorithms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9144001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0" y="-943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Contract review using Machine Learning algorithms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186"/>
            <a:ext cx="9143998" cy="450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708450" y="98525"/>
            <a:ext cx="77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Unfair clause detection using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in Computer Science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Who is issuing the instructions? </a:t>
            </a:r>
            <a:r>
              <a:rPr b="1" lang="en">
                <a:solidFill>
                  <a:srgbClr val="1155CC"/>
                </a:solidFill>
              </a:rPr>
              <a:t>Humans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Who is executing the instructions? </a:t>
            </a:r>
            <a:r>
              <a:rPr b="1" lang="en">
                <a:solidFill>
                  <a:srgbClr val="1155CC"/>
                </a:solidFill>
              </a:rPr>
              <a:t>Computers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7525"/>
            <a:ext cx="3548651" cy="2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900" y="2188175"/>
            <a:ext cx="3136150" cy="26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500" y="2649800"/>
            <a:ext cx="1229800" cy="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5751925" y="1509700"/>
            <a:ext cx="621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?</a:t>
            </a:r>
            <a:endParaRPr b="1"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2756650" y="1517400"/>
            <a:ext cx="3257100" cy="25023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895250" y="1656000"/>
            <a:ext cx="2987400" cy="83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2891500" y="308850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2985550" y="1721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02" name="Google Shape;202;p30"/>
          <p:cNvSpPr txBox="1"/>
          <p:nvPr/>
        </p:nvSpPr>
        <p:spPr>
          <a:xfrm>
            <a:off x="2981800" y="308850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</a:t>
            </a:r>
            <a:r>
              <a:rPr b="1" lang="en" sz="1800"/>
              <a:t>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 &amp; Secondary)</a:t>
            </a:r>
            <a:endParaRPr b="1" sz="1800"/>
          </a:p>
        </p:txBody>
      </p:sp>
      <p:sp>
        <p:nvSpPr>
          <p:cNvPr id="203" name="Google Shape;203;p30"/>
          <p:cNvSpPr/>
          <p:nvPr/>
        </p:nvSpPr>
        <p:spPr>
          <a:xfrm>
            <a:off x="6738250" y="2376600"/>
            <a:ext cx="1376100" cy="78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0"/>
          <p:cNvCxnSpPr/>
          <p:nvPr/>
        </p:nvCxnSpPr>
        <p:spPr>
          <a:xfrm>
            <a:off x="3680625" y="2492400"/>
            <a:ext cx="3600" cy="59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19050">
              <a:srgbClr val="000000">
                <a:alpha val="90000"/>
              </a:srgbClr>
            </a:outerShdw>
          </a:effectLst>
        </p:spPr>
      </p:cxnSp>
      <p:cxnSp>
        <p:nvCxnSpPr>
          <p:cNvPr id="205" name="Google Shape;205;p30"/>
          <p:cNvCxnSpPr/>
          <p:nvPr/>
        </p:nvCxnSpPr>
        <p:spPr>
          <a:xfrm rot="10800000">
            <a:off x="5066600" y="2509350"/>
            <a:ext cx="0" cy="56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1080000" dist="19050">
              <a:srgbClr val="000000">
                <a:alpha val="93000"/>
              </a:srgbClr>
            </a:outerShdw>
          </a:effectLst>
        </p:spPr>
      </p:cxnSp>
      <p:sp>
        <p:nvSpPr>
          <p:cNvPr id="206" name="Google Shape;206;p30"/>
          <p:cNvSpPr txBox="1"/>
          <p:nvPr/>
        </p:nvSpPr>
        <p:spPr>
          <a:xfrm>
            <a:off x="6914350" y="237660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Output devices</a:t>
            </a:r>
            <a:endParaRPr b="1" sz="1800"/>
          </a:p>
        </p:txBody>
      </p:sp>
      <p:cxnSp>
        <p:nvCxnSpPr>
          <p:cNvPr id="207" name="Google Shape;207;p30"/>
          <p:cNvCxnSpPr>
            <a:stCxn id="197" idx="3"/>
            <a:endCxn id="203" idx="1"/>
          </p:cNvCxnSpPr>
          <p:nvPr/>
        </p:nvCxnSpPr>
        <p:spPr>
          <a:xfrm>
            <a:off x="60137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804550" y="2398350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913100" y="2398350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</a:t>
            </a:r>
            <a:r>
              <a:rPr b="1" lang="en" sz="1800"/>
              <a:t> devices</a:t>
            </a:r>
            <a:endParaRPr b="1" sz="1800"/>
          </a:p>
        </p:txBody>
      </p:sp>
      <p:cxnSp>
        <p:nvCxnSpPr>
          <p:cNvPr id="210" name="Google Shape;210;p30"/>
          <p:cNvCxnSpPr>
            <a:stCxn id="208" idx="3"/>
            <a:endCxn id="197" idx="1"/>
          </p:cNvCxnSpPr>
          <p:nvPr/>
        </p:nvCxnSpPr>
        <p:spPr>
          <a:xfrm>
            <a:off x="2032150" y="2768550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3" y="3222374"/>
            <a:ext cx="1147874" cy="108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43" y="2992448"/>
            <a:ext cx="1706875" cy="12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450" y="3350000"/>
            <a:ext cx="1182849" cy="10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800" y="3222386"/>
            <a:ext cx="1182851" cy="8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6687" y="723100"/>
            <a:ext cx="810626" cy="7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6646" y="4191900"/>
            <a:ext cx="1604608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1550" y="4159364"/>
            <a:ext cx="1542200" cy="94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263800" y="10893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2263800" y="11094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25" name="Google Shape;225;p31"/>
          <p:cNvSpPr/>
          <p:nvPr/>
        </p:nvSpPr>
        <p:spPr>
          <a:xfrm>
            <a:off x="311700" y="1089375"/>
            <a:ext cx="12276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420250" y="1089375"/>
            <a:ext cx="10239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Input devices</a:t>
            </a:r>
            <a:endParaRPr b="1" sz="1800"/>
          </a:p>
        </p:txBody>
      </p:sp>
      <p:cxnSp>
        <p:nvCxnSpPr>
          <p:cNvPr id="227" name="Google Shape;227;p31"/>
          <p:cNvCxnSpPr>
            <a:stCxn id="225" idx="3"/>
            <a:endCxn id="228" idx="1"/>
          </p:cNvCxnSpPr>
          <p:nvPr/>
        </p:nvCxnSpPr>
        <p:spPr>
          <a:xfrm>
            <a:off x="1539300" y="1459575"/>
            <a:ext cx="724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1"/>
          <p:cNvSpPr txBox="1"/>
          <p:nvPr/>
        </p:nvSpPr>
        <p:spPr>
          <a:xfrm>
            <a:off x="402100" y="1965900"/>
            <a:ext cx="110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23 + 34?</a:t>
            </a:r>
            <a:endParaRPr sz="1800"/>
          </a:p>
        </p:txBody>
      </p:sp>
      <p:graphicFrame>
        <p:nvGraphicFramePr>
          <p:cNvPr id="230" name="Google Shape;230;p31"/>
          <p:cNvGraphicFramePr/>
          <p:nvPr/>
        </p:nvGraphicFramePr>
        <p:xfrm>
          <a:off x="2837875" y="235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876500"/>
                <a:gridCol w="1251825"/>
                <a:gridCol w="1024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r>
                        <a:rPr b="1" lang="en"/>
                        <a:t>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1" name="Google Shape;231;p31"/>
          <p:cNvCxnSpPr/>
          <p:nvPr/>
        </p:nvCxnSpPr>
        <p:spPr>
          <a:xfrm>
            <a:off x="2256100" y="1824325"/>
            <a:ext cx="1108800" cy="30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1"/>
          <p:cNvCxnSpPr/>
          <p:nvPr/>
        </p:nvCxnSpPr>
        <p:spPr>
          <a:xfrm>
            <a:off x="5259050" y="1824325"/>
            <a:ext cx="2471700" cy="184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" name="Google Shape;233;p31"/>
          <p:cNvSpPr txBox="1"/>
          <p:nvPr/>
        </p:nvSpPr>
        <p:spPr>
          <a:xfrm>
            <a:off x="3056900" y="1936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34" name="Google Shape;234;p31"/>
          <p:cNvSpPr txBox="1"/>
          <p:nvPr/>
        </p:nvSpPr>
        <p:spPr>
          <a:xfrm>
            <a:off x="4117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35" name="Google Shape;235;p31"/>
          <p:cNvSpPr txBox="1"/>
          <p:nvPr/>
        </p:nvSpPr>
        <p:spPr>
          <a:xfrm>
            <a:off x="5178900" y="1936225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aphicFrame>
        <p:nvGraphicFramePr>
          <p:cNvPr id="236" name="Google Shape;236;p31"/>
          <p:cNvGraphicFramePr/>
          <p:nvPr/>
        </p:nvGraphicFramePr>
        <p:xfrm>
          <a:off x="3365000" y="36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  <a:gridCol w="545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1"/>
          <p:cNvSpPr txBox="1"/>
          <p:nvPr/>
        </p:nvSpPr>
        <p:spPr>
          <a:xfrm>
            <a:off x="227000" y="3738450"/>
            <a:ext cx="2737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Each block represents the charge of a single capacitor in memory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8423725" y="36062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“34”</a:t>
            </a:r>
            <a:endParaRPr sz="1800"/>
          </a:p>
        </p:txBody>
      </p:sp>
      <p:sp>
        <p:nvSpPr>
          <p:cNvPr id="239" name="Google Shape;239;p31"/>
          <p:cNvSpPr txBox="1"/>
          <p:nvPr/>
        </p:nvSpPr>
        <p:spPr>
          <a:xfrm>
            <a:off x="8423725" y="4029475"/>
            <a:ext cx="64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“23”</a:t>
            </a:r>
            <a:endParaRPr sz="1800"/>
          </a:p>
        </p:txBody>
      </p:sp>
      <p:sp>
        <p:nvSpPr>
          <p:cNvPr id="240" name="Google Shape;240;p31"/>
          <p:cNvSpPr txBox="1"/>
          <p:nvPr/>
        </p:nvSpPr>
        <p:spPr>
          <a:xfrm>
            <a:off x="7916400" y="4452675"/>
            <a:ext cx="122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“add(1,3)”</a:t>
            </a:r>
            <a:endParaRPr sz="1800"/>
          </a:p>
        </p:txBody>
      </p:sp>
      <p:sp>
        <p:nvSpPr>
          <p:cNvPr id="241" name="Google Shape;241;p31"/>
          <p:cNvSpPr txBox="1"/>
          <p:nvPr/>
        </p:nvSpPr>
        <p:spPr>
          <a:xfrm>
            <a:off x="3330600" y="4780950"/>
            <a:ext cx="4435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2</a:t>
            </a:r>
            <a:r>
              <a:rPr b="1" baseline="30000" lang="en"/>
              <a:t>7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6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5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4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3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2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1             </a:t>
            </a:r>
            <a:r>
              <a:rPr b="1" lang="en">
                <a:solidFill>
                  <a:schemeClr val="dk1"/>
                </a:solidFill>
              </a:rPr>
              <a:t>2</a:t>
            </a:r>
            <a:r>
              <a:rPr b="1" baseline="30000" lang="en">
                <a:solidFill>
                  <a:schemeClr val="dk1"/>
                </a:solidFill>
              </a:rPr>
              <a:t>0</a:t>
            </a:r>
            <a:endParaRPr b="1" baseline="30000"/>
          </a:p>
        </p:txBody>
      </p:sp>
      <p:sp>
        <p:nvSpPr>
          <p:cNvPr id="242" name="Google Shape;242;p31"/>
          <p:cNvSpPr txBox="1"/>
          <p:nvPr/>
        </p:nvSpPr>
        <p:spPr>
          <a:xfrm>
            <a:off x="6885925" y="2264850"/>
            <a:ext cx="1999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How many bits does a computer with 4GB of RAM have? 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405825" y="1161975"/>
            <a:ext cx="2086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STORAGE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</a:t>
            </a:r>
            <a:r>
              <a:rPr lang="en">
                <a:solidFill>
                  <a:srgbClr val="1155CC"/>
                </a:solidFill>
              </a:rPr>
              <a:t>me	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112" y="1106291"/>
            <a:ext cx="4579200" cy="26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1161225"/>
            <a:ext cx="40131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Born and bred in South Africa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Trained as a Computer Scientist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BSc &amp; MSc in Pretoria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PhD in Manchester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Industry - </a:t>
            </a:r>
            <a:r>
              <a:rPr b="1" lang="en" sz="1800">
                <a:solidFill>
                  <a:srgbClr val="1155CC"/>
                </a:solidFill>
              </a:rPr>
              <a:t>creating algorithms </a:t>
            </a:r>
            <a:r>
              <a:rPr lang="en" sz="1800">
                <a:solidFill>
                  <a:srgbClr val="1155CC"/>
                </a:solidFill>
              </a:rPr>
              <a:t>(mobile applications)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1st </a:t>
            </a:r>
            <a:r>
              <a:rPr lang="en" sz="1800"/>
              <a:t>Postdoc in Maastricht</a:t>
            </a:r>
            <a:endParaRPr sz="18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975" y="673200"/>
            <a:ext cx="743050" cy="10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11700" y="4086725"/>
            <a:ext cx="69522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“In theory, there is no difference between theory and practice, in practice, there is.” - </a:t>
            </a:r>
            <a:r>
              <a:rPr lang="en" sz="1800">
                <a:solidFill>
                  <a:srgbClr val="1155CC"/>
                </a:solidFill>
              </a:rPr>
              <a:t>Jan L. A. Van De Snepscheut (Caltech)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7584200" y="2981725"/>
            <a:ext cx="10731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650" y="3057524"/>
            <a:ext cx="1334198" cy="4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311700" y="2045550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402000" y="2065650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Central Processing </a:t>
            </a:r>
            <a:r>
              <a:rPr b="1" lang="en" sz="1800"/>
              <a:t>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(CPU)</a:t>
            </a:r>
            <a:endParaRPr b="1" sz="1800"/>
          </a:p>
        </p:txBody>
      </p:sp>
      <p:sp>
        <p:nvSpPr>
          <p:cNvPr id="251" name="Google Shape;251;p32"/>
          <p:cNvSpPr/>
          <p:nvPr/>
        </p:nvSpPr>
        <p:spPr>
          <a:xfrm>
            <a:off x="311700" y="3644675"/>
            <a:ext cx="2987400" cy="740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311700" y="3664775"/>
            <a:ext cx="280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Memory Unit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(Primary)</a:t>
            </a:r>
            <a:endParaRPr b="1" sz="1800"/>
          </a:p>
        </p:txBody>
      </p:sp>
      <p:sp>
        <p:nvSpPr>
          <p:cNvPr id="253" name="Google Shape;253;p32"/>
          <p:cNvSpPr txBox="1"/>
          <p:nvPr/>
        </p:nvSpPr>
        <p:spPr>
          <a:xfrm>
            <a:off x="4010050" y="1249750"/>
            <a:ext cx="4441800" cy="224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Fetch instruction from memory location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Execute instruction: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Load the first number into the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 the second number to this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Store the sum in memory location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0 0 1 0 0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0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1 0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0 0 0 1 0  1 1 1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_________________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0 0 1 1 1  0 0 1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1620300" y="2785950"/>
            <a:ext cx="370200" cy="858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1990500" y="3031700"/>
            <a:ext cx="1002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Fetch/Put</a:t>
            </a:r>
            <a:endParaRPr/>
          </a:p>
        </p:txBody>
      </p:sp>
      <p:graphicFrame>
        <p:nvGraphicFramePr>
          <p:cNvPr id="256" name="Google Shape;256;p32"/>
          <p:cNvGraphicFramePr/>
          <p:nvPr/>
        </p:nvGraphicFramePr>
        <p:xfrm>
          <a:off x="4191375" y="39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879950"/>
                <a:gridCol w="1320675"/>
                <a:gridCol w="964725"/>
                <a:gridCol w="10286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 </a:t>
                      </a:r>
                      <a:r>
                        <a:rPr lang="en"/>
                        <a:t>“23”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Instruction: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“add(1,3)”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Value: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“34”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Value: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1155CC"/>
                          </a:solidFill>
                        </a:rPr>
                        <a:t>“57”</a:t>
                      </a:r>
                      <a:endParaRPr b="1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7" name="Google Shape;257;p32"/>
          <p:cNvSpPr txBox="1"/>
          <p:nvPr/>
        </p:nvSpPr>
        <p:spPr>
          <a:xfrm>
            <a:off x="4475775" y="3539238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258" name="Google Shape;258;p32"/>
          <p:cNvSpPr txBox="1"/>
          <p:nvPr/>
        </p:nvSpPr>
        <p:spPr>
          <a:xfrm>
            <a:off x="5532938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259" name="Google Shape;259;p32"/>
          <p:cNvSpPr txBox="1"/>
          <p:nvPr/>
        </p:nvSpPr>
        <p:spPr>
          <a:xfrm>
            <a:off x="6705750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260" name="Google Shape;260;p32"/>
          <p:cNvSpPr txBox="1"/>
          <p:nvPr/>
        </p:nvSpPr>
        <p:spPr>
          <a:xfrm>
            <a:off x="7729525" y="3539250"/>
            <a:ext cx="308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261" name="Google Shape;261;p32"/>
          <p:cNvSpPr txBox="1"/>
          <p:nvPr/>
        </p:nvSpPr>
        <p:spPr>
          <a:xfrm>
            <a:off x="328650" y="1249750"/>
            <a:ext cx="304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COMPUTATION</a:t>
            </a:r>
            <a:endParaRPr sz="3000">
              <a:solidFill>
                <a:srgbClr val="1155CC"/>
              </a:solidFill>
            </a:endParaRPr>
          </a:p>
        </p:txBody>
      </p:sp>
      <p:cxnSp>
        <p:nvCxnSpPr>
          <p:cNvPr id="262" name="Google Shape;262;p32"/>
          <p:cNvCxnSpPr/>
          <p:nvPr/>
        </p:nvCxnSpPr>
        <p:spPr>
          <a:xfrm>
            <a:off x="3323750" y="4388325"/>
            <a:ext cx="879300" cy="57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3300625" y="3640325"/>
            <a:ext cx="894600" cy="33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2"/>
          <p:cNvCxnSpPr/>
          <p:nvPr/>
        </p:nvCxnSpPr>
        <p:spPr>
          <a:xfrm flipH="1" rot="10800000">
            <a:off x="3292900" y="1242075"/>
            <a:ext cx="732600" cy="80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3292900" y="2784350"/>
            <a:ext cx="717300" cy="70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Computer Architecture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28650" y="1249750"/>
            <a:ext cx="55860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Modern computers using Turing’s model of computation</a:t>
            </a:r>
            <a:endParaRPr sz="24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Described by a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Turing machine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algorithm that you can conceive of and execute as a human being, can be represented as a set of operations in a Turing machine.</a:t>
            </a:r>
            <a:endParaRPr sz="24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50" y="1148825"/>
            <a:ext cx="2224150" cy="300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 (square root)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278" name="Google Shape;278;p34"/>
          <p:cNvGraphicFramePr/>
          <p:nvPr/>
        </p:nvGraphicFramePr>
        <p:xfrm>
          <a:off x="4110663" y="1017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1301050"/>
                <a:gridCol w="884850"/>
                <a:gridCol w="929475"/>
                <a:gridCol w="922025"/>
                <a:gridCol w="684225"/>
              </a:tblGrid>
              <a:tr h="587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Put input number here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(1)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(2)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(3)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(4)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(5)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34"/>
          <p:cNvSpPr txBox="1"/>
          <p:nvPr/>
        </p:nvSpPr>
        <p:spPr>
          <a:xfrm>
            <a:off x="311700" y="1997800"/>
            <a:ext cx="53640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 0 in box (2)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Increment (2)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Write 0 in box (3)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number in (2) to box (4)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box (4) contains 0, go to step 12.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number in (2) to box (5)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box (5) contains 0, go to step 5.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Increment (3)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step 8.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number in (3) not greater than number in (1), go to step 2.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Decrement (2)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311700" y="1017725"/>
            <a:ext cx="3621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square root of a given number?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311700" y="1482050"/>
            <a:ext cx="201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Try it out with “9”!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7" name="Google Shape;287;p35"/>
          <p:cNvSpPr/>
          <p:nvPr/>
        </p:nvSpPr>
        <p:spPr>
          <a:xfrm rot="5400000">
            <a:off x="4141100" y="-863050"/>
            <a:ext cx="771300" cy="7202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1311050" y="2556950"/>
            <a:ext cx="12261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Higher-level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6576000" y="2556950"/>
            <a:ext cx="1173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Lower</a:t>
            </a:r>
            <a:r>
              <a:rPr b="1" lang="en">
                <a:solidFill>
                  <a:srgbClr val="FFFFFF"/>
                </a:solidFill>
              </a:rPr>
              <a:t>-level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 rot="10800000">
            <a:off x="3431700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5"/>
          <p:cNvCxnSpPr/>
          <p:nvPr/>
        </p:nvCxnSpPr>
        <p:spPr>
          <a:xfrm rot="10800000">
            <a:off x="6455375" y="2930725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5"/>
          <p:cNvCxnSpPr/>
          <p:nvPr/>
        </p:nvCxnSpPr>
        <p:spPr>
          <a:xfrm>
            <a:off x="481607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5"/>
          <p:cNvSpPr txBox="1"/>
          <p:nvPr/>
        </p:nvSpPr>
        <p:spPr>
          <a:xfrm>
            <a:off x="4455325" y="1303850"/>
            <a:ext cx="721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C/C++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5940575" y="3779125"/>
            <a:ext cx="10296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cxnSp>
        <p:nvCxnSpPr>
          <p:cNvPr id="295" name="Google Shape;295;p35"/>
          <p:cNvCxnSpPr/>
          <p:nvPr/>
        </p:nvCxnSpPr>
        <p:spPr>
          <a:xfrm>
            <a:off x="8230425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5"/>
          <p:cNvSpPr txBox="1"/>
          <p:nvPr/>
        </p:nvSpPr>
        <p:spPr>
          <a:xfrm>
            <a:off x="7573425" y="1176225"/>
            <a:ext cx="131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(1’s and 0’s)</a:t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3143400" y="3779125"/>
            <a:ext cx="576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cxnSp>
        <p:nvCxnSpPr>
          <p:cNvPr id="298" name="Google Shape;298;p35"/>
          <p:cNvCxnSpPr/>
          <p:nvPr/>
        </p:nvCxnSpPr>
        <p:spPr>
          <a:xfrm>
            <a:off x="2152000" y="17085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5"/>
          <p:cNvSpPr txBox="1"/>
          <p:nvPr/>
        </p:nvSpPr>
        <p:spPr>
          <a:xfrm>
            <a:off x="1769050" y="1303850"/>
            <a:ext cx="765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248025" y="3623050"/>
            <a:ext cx="9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</a:t>
            </a:r>
            <a:endParaRPr/>
          </a:p>
        </p:txBody>
      </p:sp>
      <p:cxnSp>
        <p:nvCxnSpPr>
          <p:cNvPr id="301" name="Google Shape;301;p35"/>
          <p:cNvCxnSpPr/>
          <p:nvPr/>
        </p:nvCxnSpPr>
        <p:spPr>
          <a:xfrm rot="10800000">
            <a:off x="730875" y="2774650"/>
            <a:ext cx="0" cy="84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Programming languages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2619100" y="1142975"/>
            <a:ext cx="559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4280650" y="1561175"/>
            <a:ext cx="1151100" cy="263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ORG</a:t>
            </a:r>
            <a:r>
              <a:rPr lang="en" sz="1200"/>
              <a:t> 100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LDA</a:t>
            </a:r>
            <a:r>
              <a:rPr lang="en" sz="1200"/>
              <a:t> A 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ADD</a:t>
            </a:r>
            <a:r>
              <a:rPr lang="en" sz="1200"/>
              <a:t> B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STA</a:t>
            </a:r>
            <a:r>
              <a:rPr lang="en" sz="1200"/>
              <a:t> C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HLT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A,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83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B,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–2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C,</a:t>
            </a:r>
            <a:r>
              <a:rPr b="1" lang="en" sz="1200">
                <a:solidFill>
                  <a:srgbClr val="980000"/>
                </a:solidFill>
              </a:rPr>
              <a:t>DEC</a:t>
            </a:r>
            <a:r>
              <a:rPr lang="en" sz="1200"/>
              <a:t> 0	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980000"/>
                </a:solidFill>
              </a:rPr>
              <a:t>END</a:t>
            </a:r>
            <a:r>
              <a:rPr lang="en" sz="1200"/>
              <a:t>		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4339450" y="1142963"/>
            <a:ext cx="1033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Assembler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6260300" y="1561175"/>
            <a:ext cx="1955100" cy="164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0010 0001 0000 0100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0001 0001 0000 0101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0011 0001 0000 0110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0111 0000 0000 0001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0000 0000 0101 0011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1111 1111 1111 1110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0000 0000 0000 0000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2418600" y="1568925"/>
            <a:ext cx="1033500" cy="106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lang="en"/>
              <a:t> a, b, 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6615325" y="1142963"/>
            <a:ext cx="1293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700850" y="1142963"/>
            <a:ext cx="744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556550" y="1568900"/>
            <a:ext cx="1033500" cy="81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83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a +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6"/>
          <p:cNvCxnSpPr>
            <a:stCxn id="308" idx="2"/>
            <a:endCxn id="310" idx="2"/>
          </p:cNvCxnSpPr>
          <p:nvPr/>
        </p:nvCxnSpPr>
        <p:spPr>
          <a:xfrm rot="-5400000">
            <a:off x="5551450" y="2512025"/>
            <a:ext cx="991200" cy="2381700"/>
          </a:xfrm>
          <a:prstGeom prst="curvedConnector3">
            <a:avLst>
              <a:gd fmla="val -2402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6"/>
          <p:cNvCxnSpPr>
            <a:stCxn id="311" idx="2"/>
            <a:endCxn id="310" idx="2"/>
          </p:cNvCxnSpPr>
          <p:nvPr/>
        </p:nvCxnSpPr>
        <p:spPr>
          <a:xfrm flipH="1" rot="-5400000">
            <a:off x="4799550" y="768825"/>
            <a:ext cx="574200" cy="4302600"/>
          </a:xfrm>
          <a:prstGeom prst="curvedConnector3">
            <a:avLst>
              <a:gd fmla="val 3676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6"/>
          <p:cNvCxnSpPr>
            <a:stCxn id="314" idx="2"/>
            <a:endCxn id="310" idx="2"/>
          </p:cNvCxnSpPr>
          <p:nvPr/>
        </p:nvCxnSpPr>
        <p:spPr>
          <a:xfrm flipH="1" rot="-5400000">
            <a:off x="3743150" y="-287650"/>
            <a:ext cx="825000" cy="6164700"/>
          </a:xfrm>
          <a:prstGeom prst="curvedConnector3">
            <a:avLst>
              <a:gd fmla="val 3292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6"/>
          <p:cNvSpPr txBox="1"/>
          <p:nvPr/>
        </p:nvSpPr>
        <p:spPr>
          <a:xfrm>
            <a:off x="311700" y="3184225"/>
            <a:ext cx="3667500" cy="1646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“Installing” a programming language on your computer means you are providing your OS with instructions on how to convert instructions specified in that language into Machine code. These algorithms are called </a:t>
            </a:r>
            <a:r>
              <a:rPr b="1" lang="en">
                <a:solidFill>
                  <a:srgbClr val="1155CC"/>
                </a:solidFill>
              </a:rPr>
              <a:t>Compilers or Interpreters.</a:t>
            </a:r>
            <a:endParaRPr b="1">
              <a:solidFill>
                <a:srgbClr val="1155CC"/>
              </a:solidFill>
            </a:endParaRPr>
          </a:p>
        </p:txBody>
      </p:sp>
      <p:cxnSp>
        <p:nvCxnSpPr>
          <p:cNvPr id="319" name="Google Shape;319;p36"/>
          <p:cNvCxnSpPr>
            <a:endCxn id="310" idx="2"/>
          </p:cNvCxnSpPr>
          <p:nvPr/>
        </p:nvCxnSpPr>
        <p:spPr>
          <a:xfrm flipH="1" rot="10800000">
            <a:off x="7202450" y="3207275"/>
            <a:ext cx="35400" cy="25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2034900" y="2245800"/>
            <a:ext cx="5074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Real examples of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2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31" name="Google Shape;331;p38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2044750"/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Judge 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Ilešič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Schockweiler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Moitinho de Almeida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Toader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Rosas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Silva de Lapuerta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Gulmann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37" name="Google Shape;337;p39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8" name="Google Shape;338;p39"/>
          <p:cNvSpPr txBox="1"/>
          <p:nvPr/>
        </p:nvSpPr>
        <p:spPr>
          <a:xfrm>
            <a:off x="2629725" y="1181975"/>
            <a:ext cx="5236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Find the largest number in a list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44" name="Google Shape;344;p40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5" name="Google Shape;345;p40"/>
          <p:cNvSpPr txBox="1"/>
          <p:nvPr/>
        </p:nvSpPr>
        <p:spPr>
          <a:xfrm>
            <a:off x="2598875" y="1181975"/>
            <a:ext cx="62334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</a:t>
            </a:r>
            <a:r>
              <a:rPr lang="en" sz="1800">
                <a:solidFill>
                  <a:srgbClr val="1155CC"/>
                </a:solidFill>
              </a:rPr>
              <a:t>largest number in the list e.g. 284 </a:t>
            </a:r>
            <a:endParaRPr sz="1800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Outline of algorithm: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Assume the first number in the list is the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Consider each number in the list one-by-one from top to bottom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While we do this, if the current number being looked at is larger than the current largest number, consider this number to be the new largest</a:t>
            </a:r>
            <a:endParaRPr sz="1800">
              <a:solidFill>
                <a:srgbClr val="1155CC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○"/>
            </a:pPr>
            <a:r>
              <a:rPr lang="en" sz="1800">
                <a:solidFill>
                  <a:srgbClr val="1155CC"/>
                </a:solidFill>
              </a:rPr>
              <a:t>Stop when we get to the end of the list</a:t>
            </a:r>
            <a:endParaRPr sz="1800">
              <a:solidFill>
                <a:srgbClr val="1155CC"/>
              </a:solidFill>
            </a:endParaRPr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111" y="4119751"/>
            <a:ext cx="771180" cy="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52" name="Google Shape;352;p41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3" name="Google Shape;353;p41"/>
          <p:cNvSpPr txBox="1"/>
          <p:nvPr/>
        </p:nvSpPr>
        <p:spPr>
          <a:xfrm>
            <a:off x="3424000" y="1181975"/>
            <a:ext cx="44418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Instructions: 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 little about you?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Brief introduction (name &amp; affiliation)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is your interest: DS4LAW or LAW4DS?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Experience with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you hope to gain from the session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Sort a list of numbers from smallest to largest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359" name="Google Shape;359;p42"/>
          <p:cNvGraphicFramePr/>
          <p:nvPr/>
        </p:nvGraphicFramePr>
        <p:xfrm>
          <a:off x="39725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{6B34D15E-DCAD-4081-A2B3-A24DD562D202}</a:tableStyleId>
              </a:tblPr>
              <a:tblGrid>
                <a:gridCol w="1921225"/>
              </a:tblGrid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cases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42"/>
          <p:cNvSpPr txBox="1"/>
          <p:nvPr/>
        </p:nvSpPr>
        <p:spPr>
          <a:xfrm>
            <a:off x="2676700" y="1181925"/>
            <a:ext cx="61557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Input: </a:t>
            </a:r>
            <a:r>
              <a:rPr lang="en" sz="1800">
                <a:solidFill>
                  <a:srgbClr val="1155CC"/>
                </a:solidFill>
              </a:rPr>
              <a:t>list of numbers e.g. 266,280,251,272,263,284,252,255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Output: </a:t>
            </a:r>
            <a:r>
              <a:rPr lang="en" sz="1800">
                <a:solidFill>
                  <a:srgbClr val="1155CC"/>
                </a:solidFill>
              </a:rPr>
              <a:t>list of numbers sorted ascending order e.g.</a:t>
            </a:r>
            <a:endParaRPr sz="1800">
              <a:solidFill>
                <a:srgbClr val="1155C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251,252,255,263,266,272,280,284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Outline of algorithm: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Create a new empty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Find smallest number in input list and add it to end of the new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Remove number in previous step from input list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Repeat Steps 2 and 3 until input list is empty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111" y="4119751"/>
            <a:ext cx="771180" cy="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Network Analysis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431825" y="1156700"/>
            <a:ext cx="35667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lang="en"/>
              <a:t> </a:t>
            </a:r>
            <a:r>
              <a:rPr lang="en"/>
              <a:t>calculate_indegree(graph g, vertex v):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count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for each</a:t>
            </a:r>
            <a:r>
              <a:rPr lang="en"/>
              <a:t> e </a:t>
            </a:r>
            <a:r>
              <a:rPr b="1" lang="en">
                <a:solidFill>
                  <a:srgbClr val="980000"/>
                </a:solidFill>
              </a:rPr>
              <a:t>in</a:t>
            </a:r>
            <a:r>
              <a:rPr lang="en"/>
              <a:t> g.getAllEdges():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</a:t>
            </a: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/>
              <a:t> e.y == v: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return</a:t>
            </a:r>
            <a:r>
              <a:rPr lang="en"/>
              <a:t>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5248813" y="277325"/>
            <a:ext cx="740400" cy="7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7515938" y="277325"/>
            <a:ext cx="740400" cy="74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43"/>
          <p:cNvCxnSpPr>
            <a:stCxn id="368" idx="6"/>
            <a:endCxn id="369" idx="2"/>
          </p:cNvCxnSpPr>
          <p:nvPr/>
        </p:nvCxnSpPr>
        <p:spPr>
          <a:xfrm>
            <a:off x="5989213" y="647525"/>
            <a:ext cx="1526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3"/>
          <p:cNvSpPr txBox="1"/>
          <p:nvPr/>
        </p:nvSpPr>
        <p:spPr>
          <a:xfrm>
            <a:off x="6554875" y="693725"/>
            <a:ext cx="395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</a:t>
            </a:r>
            <a:endParaRPr sz="1800"/>
          </a:p>
        </p:txBody>
      </p:sp>
      <p:sp>
        <p:nvSpPr>
          <p:cNvPr id="372" name="Google Shape;372;p43"/>
          <p:cNvSpPr txBox="1"/>
          <p:nvPr/>
        </p:nvSpPr>
        <p:spPr>
          <a:xfrm>
            <a:off x="5461813" y="439325"/>
            <a:ext cx="314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endParaRPr sz="1800"/>
          </a:p>
        </p:txBody>
      </p:sp>
      <p:sp>
        <p:nvSpPr>
          <p:cNvPr id="373" name="Google Shape;373;p43"/>
          <p:cNvSpPr txBox="1"/>
          <p:nvPr/>
        </p:nvSpPr>
        <p:spPr>
          <a:xfrm>
            <a:off x="7728913" y="439325"/>
            <a:ext cx="314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</a:t>
            </a:r>
            <a:endParaRPr sz="1800"/>
          </a:p>
        </p:txBody>
      </p:sp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75" y="2487000"/>
            <a:ext cx="2867650" cy="28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63" y="2297713"/>
            <a:ext cx="3000000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/>
        </p:nvSpPr>
        <p:spPr>
          <a:xfrm>
            <a:off x="4531675" y="1156700"/>
            <a:ext cx="44418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</a:rPr>
              <a:t>int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calculate_outdegree(graph g, vertex v):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count =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rgbClr val="980000"/>
                </a:solidFill>
              </a:rPr>
              <a:t>for</a:t>
            </a:r>
            <a:r>
              <a:rPr lang="en">
                <a:solidFill>
                  <a:schemeClr val="dk1"/>
                </a:solidFill>
              </a:rPr>
              <a:t> each e in g.getAllEdges():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 </a:t>
            </a: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>
                <a:solidFill>
                  <a:schemeClr val="dk1"/>
                </a:solidFill>
              </a:rPr>
              <a:t> e.x == v: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count++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b="1" lang="en">
                <a:solidFill>
                  <a:srgbClr val="980000"/>
                </a:solidFill>
              </a:rPr>
              <a:t>return</a:t>
            </a:r>
            <a:r>
              <a:rPr lang="en">
                <a:solidFill>
                  <a:schemeClr val="dk1"/>
                </a:solidFill>
              </a:rPr>
              <a:t> count</a:t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023000" y="3661775"/>
            <a:ext cx="2367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Nodes = court decisions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Edges = citations</a:t>
            </a:r>
            <a:endParaRPr b="1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1706850" y="2245800"/>
            <a:ext cx="57303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Ethical significance of algorithms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3864150" y="1449475"/>
            <a:ext cx="14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3</a:t>
            </a:r>
            <a:endParaRPr sz="3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 transparency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311700" y="1144300"/>
            <a:ext cx="72534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</a:rPr>
              <a:t>“Algorithms are not arbiters of objective truth and fairness simply because they're math.” - </a:t>
            </a:r>
            <a:r>
              <a:rPr b="1" lang="en" sz="1800">
                <a:solidFill>
                  <a:srgbClr val="181818"/>
                </a:solidFill>
              </a:rPr>
              <a:t>Zoe Quinn</a:t>
            </a:r>
            <a:endParaRPr b="1" sz="18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5" y="2108450"/>
            <a:ext cx="3354250" cy="2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3840425" y="2407950"/>
            <a:ext cx="49917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Transparency is a challenge with more complex algorithms (especially with ML)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Decision-making algorithms </a:t>
            </a:r>
            <a:r>
              <a:rPr lang="en">
                <a:solidFill>
                  <a:schemeClr val="dk1"/>
                </a:solidFill>
              </a:rPr>
              <a:t>(implications for </a:t>
            </a:r>
            <a:r>
              <a:rPr b="1" lang="en">
                <a:solidFill>
                  <a:srgbClr val="1155CC"/>
                </a:solidFill>
              </a:rPr>
              <a:t>liability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Vs. A</a:t>
            </a:r>
            <a:r>
              <a:rPr lang="en"/>
              <a:t>lgorithms </a:t>
            </a:r>
            <a:r>
              <a:rPr b="1" lang="en"/>
              <a:t>used</a:t>
            </a:r>
            <a:r>
              <a:rPr lang="en"/>
              <a:t> in decision-making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Dichotomy: what an algorithm actually does and what it is </a:t>
            </a:r>
            <a:r>
              <a:rPr b="1" lang="en"/>
              <a:t>claimed</a:t>
            </a:r>
            <a:r>
              <a:rPr lang="en"/>
              <a:t> or </a:t>
            </a:r>
            <a:r>
              <a:rPr b="1" lang="en"/>
              <a:t>advertised</a:t>
            </a:r>
            <a:r>
              <a:rPr lang="en"/>
              <a:t> to do </a:t>
            </a:r>
            <a:r>
              <a:rPr b="1" lang="en"/>
              <a:t>(BEWARE OF HYPE - the truth is often far less impressive)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311700" y="1037100"/>
            <a:ext cx="8520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 likes hockey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 has a systolic pressure reading of 150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His favourite colour is green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 works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father, Daniel, was admitted to hospital in 1999 with a systolic pressure reading of 180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 also worked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Anna was chief of cardiology in the general hospital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Daniels father took medication for hypertension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mother, Anna, had a normal systolic pressure reading of 110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ystolic pressure readings between 100 - 120 are normal, anything above 120 is considered high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Having hypertension, and a family history of it, means you are at risk of a heart attack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have high systolic pressure, it means that you have hypertension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Is Bob at risk of a heart attack?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311700" y="1037100"/>
            <a:ext cx="8520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Bob likes hockey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Bob has a systolic pressure reading of 150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His favourite colour is green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He works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Bob’s father, Daniel, was admitted to hospital in 1999 with a systolic pressure reading of 180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Daniel also worked for the US Navy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Anna was chief of cardiology in the general hospital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Daniels father took medication for hypertension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Bob’s mother, Anna, had a normal systolic pressure reading of 110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Systolic pressure readings between 100 - 120 are normal, anything above 120 is considered high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Having hypertension, and a family history of it, means you are at risk of a heart attack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If you have high systolic pressure, it means that you have hypertension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Is Bob at risk of a heart attack?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3693900" y="3774175"/>
            <a:ext cx="7248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YES!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4866025" y="4326625"/>
            <a:ext cx="1735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Deduction</a:t>
            </a:r>
            <a:endParaRPr b="1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saw three swans at the 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were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go to the zoo tomorrow to see more swans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colour will they be?</a:t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604500" y="4002725"/>
            <a:ext cx="7935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saw three swans at the park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were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will go to the zoo tomorrow to see more swans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colour will they be?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Black (probably)</a:t>
            </a:r>
            <a:endParaRPr b="1"/>
          </a:p>
        </p:txBody>
      </p:sp>
      <p:sp>
        <p:nvSpPr>
          <p:cNvPr id="419" name="Google Shape;419;p49"/>
          <p:cNvSpPr txBox="1"/>
          <p:nvPr/>
        </p:nvSpPr>
        <p:spPr>
          <a:xfrm>
            <a:off x="604500" y="4002725"/>
            <a:ext cx="7935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3431725" y="4326625"/>
            <a:ext cx="540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Induction (a form of generalisation)</a:t>
            </a:r>
            <a:endParaRPr b="1" sz="2400"/>
          </a:p>
        </p:txBody>
      </p:sp>
      <p:sp>
        <p:nvSpPr>
          <p:cNvPr id="421" name="Google Shape;421;p49"/>
          <p:cNvSpPr txBox="1"/>
          <p:nvPr/>
        </p:nvSpPr>
        <p:spPr>
          <a:xfrm>
            <a:off x="4642400" y="2749275"/>
            <a:ext cx="382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UNCERTAINTY, Lack of complete information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Algorithms using deductive vs. inductive reasoning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25" y="961975"/>
            <a:ext cx="4872999" cy="41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0"/>
          <p:cNvSpPr txBox="1"/>
          <p:nvPr/>
        </p:nvSpPr>
        <p:spPr>
          <a:xfrm>
            <a:off x="856100" y="2775550"/>
            <a:ext cx="1311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 layer</a:t>
            </a:r>
            <a:endParaRPr sz="1800"/>
          </a:p>
        </p:txBody>
      </p:sp>
      <p:sp>
        <p:nvSpPr>
          <p:cNvPr id="429" name="Google Shape;429;p50"/>
          <p:cNvSpPr txBox="1"/>
          <p:nvPr/>
        </p:nvSpPr>
        <p:spPr>
          <a:xfrm>
            <a:off x="3794475" y="1154775"/>
            <a:ext cx="1588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Hidden layers</a:t>
            </a:r>
            <a:endParaRPr sz="1800"/>
          </a:p>
        </p:txBody>
      </p:sp>
      <p:sp>
        <p:nvSpPr>
          <p:cNvPr id="430" name="Google Shape;430;p50"/>
          <p:cNvSpPr txBox="1"/>
          <p:nvPr/>
        </p:nvSpPr>
        <p:spPr>
          <a:xfrm>
            <a:off x="6815500" y="2818600"/>
            <a:ext cx="1588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 layer</a:t>
            </a:r>
            <a:endParaRPr sz="1800"/>
          </a:p>
        </p:txBody>
      </p:sp>
      <p:sp>
        <p:nvSpPr>
          <p:cNvPr id="431" name="Google Shape;431;p50"/>
          <p:cNvSpPr txBox="1"/>
          <p:nvPr/>
        </p:nvSpPr>
        <p:spPr>
          <a:xfrm>
            <a:off x="7122900" y="3293650"/>
            <a:ext cx="866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/ No</a:t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115800" y="3840825"/>
            <a:ext cx="2166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Height, weight, blood sugar levels, blood type, genetic data etc.</a:t>
            </a:r>
            <a:endParaRPr/>
          </a:p>
        </p:txBody>
      </p:sp>
      <p:sp>
        <p:nvSpPr>
          <p:cNvPr id="433" name="Google Shape;433;p50"/>
          <p:cNvSpPr txBox="1"/>
          <p:nvPr/>
        </p:nvSpPr>
        <p:spPr>
          <a:xfrm>
            <a:off x="405150" y="1449375"/>
            <a:ext cx="1588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I get cancer?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6714900" y="0"/>
            <a:ext cx="2429100" cy="1017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</a:t>
            </a:r>
            <a:r>
              <a:rPr b="1" lang="en">
                <a:solidFill>
                  <a:srgbClr val="980000"/>
                </a:solidFill>
              </a:rPr>
              <a:t>f</a:t>
            </a:r>
            <a:r>
              <a:rPr b="1" lang="en"/>
              <a:t> </a:t>
            </a:r>
            <a:r>
              <a:rPr lang="en"/>
              <a:t>question about humans: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if</a:t>
            </a:r>
            <a:r>
              <a:rPr lang="en"/>
              <a:t> person is smiling: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980000"/>
                </a:solidFill>
              </a:rPr>
              <a:t>say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“OK, I will destroy humans”</a:t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6150700" y="632875"/>
            <a:ext cx="216000" cy="208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/>
          <p:nvPr/>
        </p:nvSpPr>
        <p:spPr>
          <a:xfrm>
            <a:off x="6286975" y="289675"/>
            <a:ext cx="356100" cy="343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Aims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Basic literacy of algorithms in the context of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LAW4DS: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Understanding mechanisms of algorithms can aid formulation of good questions about their regulation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Intuition for distinguishing between true &amp; apparent algorithmic intelligence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DS4LAW: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Theoretical foundations of algorithms &amp; role in computer science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Basic practical experience with creating &amp; implementing algorithms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Ethical application of algorithms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388"/>
            <a:ext cx="4094600" cy="3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400" y="1339775"/>
            <a:ext cx="4432900" cy="233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733" y="2810700"/>
            <a:ext cx="3233284" cy="2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3138525" y="1017725"/>
            <a:ext cx="589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“Just because you can, does not mean you should”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500" y="3482088"/>
            <a:ext cx="219874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59" name="Google Shape;4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are step-by-step instructions for executing a task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Issuing algorithmic instructions to computers requires a special language: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Computers, on their lowest-level, are only able to manipulate data represented in a binary language (0’s and 1’s)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Humans have created ‘high-level’ programming languages to help us communicate with computers more concisely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Compilers (algorithms for translating instructions from ‘high-level’ programming languages into computer language) make ‘high-level’ communication with computers possible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are usually developed in a modular way so they can be reused in other algorithms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Summary (cont.)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65" name="Google Shape;46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Algorithms can be classified according to the problems they try to solve as well as the kinds of procedures used to solve them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Ethical issues with algorithms are affecting society: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Lack of transparency in the algorithm’s steps (e.g. Machine Learning)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Uncertainty in information doesn’t stop attempts to predict (with algorithms)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Fundamental questions of whether algorithms (and automation in general) should be applied to solve certain problems (social implications etc.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Practical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Jupyter notebook reference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Jupyter notebook online (without installing)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Resources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7" name="Google Shape;47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Computer Science &amp; programming foundations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edX computer science &amp; programming mooc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Udemy Python course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Datacamp Python course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Data Science textbook</a:t>
            </a:r>
            <a:r>
              <a:rPr lang="en"/>
              <a:t> - Nice one!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Roadmap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80925"/>
            <a:ext cx="8520600" cy="3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talking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1A: Algorithms are all around us...but what exactly are they?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1B: Algorithms in Computer Science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2: Real examples of algorithms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Part 3: Ethical significance of algorithms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Mostly doing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Python programming in Jupyter notebooks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Write and test some algorithms!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864150" y="1449475"/>
            <a:ext cx="171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</a:rPr>
              <a:t>Part 1A</a:t>
            </a:r>
            <a:endParaRPr sz="3600">
              <a:solidFill>
                <a:srgbClr val="1155CC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59400" y="2245800"/>
            <a:ext cx="84252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Algorithms are all around us...but what are they?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</a:t>
            </a:r>
            <a:r>
              <a:rPr lang="en">
                <a:solidFill>
                  <a:srgbClr val="1155CC"/>
                </a:solidFill>
              </a:rPr>
              <a:t>efinition for Algorithm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78471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</a:t>
            </a:r>
            <a:r>
              <a:rPr lang="en">
                <a:solidFill>
                  <a:srgbClr val="000000"/>
                </a:solidFill>
              </a:rPr>
              <a:t>a set of rules that must be followed when solving a particular problem.”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</a:t>
            </a:r>
            <a:r>
              <a:rPr lang="en" u="sng">
                <a:solidFill>
                  <a:schemeClr val="hlink"/>
                </a:solidFill>
                <a:hlinkClick r:id="rId3"/>
              </a:rPr>
              <a:t>Oxford Learner’s Dictionary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“A set of specific, step-by-step instructions for taking an </a:t>
            </a:r>
            <a:r>
              <a:rPr lang="en" u="sng">
                <a:solidFill>
                  <a:srgbClr val="000000"/>
                </a:solidFill>
              </a:rPr>
              <a:t>input</a:t>
            </a:r>
            <a:r>
              <a:rPr lang="en">
                <a:solidFill>
                  <a:srgbClr val="000000"/>
                </a:solidFill>
              </a:rPr>
              <a:t> and converting [it] into an </a:t>
            </a:r>
            <a:r>
              <a:rPr lang="en" u="sng">
                <a:solidFill>
                  <a:srgbClr val="000000"/>
                </a:solidFill>
              </a:rPr>
              <a:t>output</a:t>
            </a:r>
            <a:r>
              <a:rPr lang="en">
                <a:solidFill>
                  <a:srgbClr val="000000"/>
                </a:solidFill>
              </a:rPr>
              <a:t>.”</a:t>
            </a:r>
            <a:r>
              <a:rPr lang="en">
                <a:solidFill>
                  <a:srgbClr val="1155CC"/>
                </a:solidFill>
              </a:rPr>
              <a:t> 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- John Danaher,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 Philosophical Importance of Algorithms</a:t>
            </a:r>
            <a:r>
              <a:rPr lang="en">
                <a:solidFill>
                  <a:srgbClr val="1155CC"/>
                </a:solidFill>
              </a:rPr>
              <a:t>, 2015.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11550" y="3763675"/>
            <a:ext cx="7847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</a:rPr>
              <a:t>In short: “a set of </a:t>
            </a:r>
            <a:r>
              <a:rPr b="1" lang="en" sz="1800" u="sng">
                <a:solidFill>
                  <a:srgbClr val="1155CC"/>
                </a:solidFill>
              </a:rPr>
              <a:t>step-by-step</a:t>
            </a:r>
            <a:r>
              <a:rPr b="1" lang="en" sz="1800">
                <a:solidFill>
                  <a:srgbClr val="1155CC"/>
                </a:solidFill>
              </a:rPr>
              <a:t> </a:t>
            </a:r>
            <a:r>
              <a:rPr b="1" lang="en" sz="1800" u="sng">
                <a:solidFill>
                  <a:srgbClr val="1155CC"/>
                </a:solidFill>
              </a:rPr>
              <a:t>instructions</a:t>
            </a:r>
            <a:r>
              <a:rPr b="1" lang="en" sz="1800">
                <a:solidFill>
                  <a:srgbClr val="1155CC"/>
                </a:solidFill>
              </a:rPr>
              <a:t> for </a:t>
            </a:r>
            <a:r>
              <a:rPr b="1" lang="en" sz="1800" u="sng">
                <a:solidFill>
                  <a:srgbClr val="1155CC"/>
                </a:solidFill>
              </a:rPr>
              <a:t>executing</a:t>
            </a:r>
            <a:r>
              <a:rPr b="1" lang="en" sz="1800">
                <a:solidFill>
                  <a:srgbClr val="1155CC"/>
                </a:solidFill>
              </a:rPr>
              <a:t> a task.”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Making a peanut butter &amp; jelly sandwich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peanut butter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piece of bread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Spread jelly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Put the two pieces of bread together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011" y="0"/>
            <a:ext cx="368797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11700" y="3511675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11700" y="42739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 of the algorithm?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Shampooing hair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11700" y="3112788"/>
            <a:ext cx="4435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issuing the instructions?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Who is executing the instructions?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11700" y="3996775"/>
            <a:ext cx="5078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What are the inputs &amp; outputs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of the algorithm?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Examples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957" y="0"/>
            <a:ext cx="48600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11700" y="2028100"/>
            <a:ext cx="2760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Anything strange about this algorithm?</a:t>
            </a:r>
            <a:endParaRPr b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